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912" r:id="rId1"/>
  </p:sldMasterIdLst>
  <p:notesMasterIdLst>
    <p:notesMasterId r:id="rId24"/>
  </p:notesMasterIdLst>
  <p:handoutMasterIdLst>
    <p:handoutMasterId r:id="rId25"/>
  </p:handoutMasterIdLst>
  <p:sldIdLst>
    <p:sldId id="256" r:id="rId2"/>
    <p:sldId id="320" r:id="rId3"/>
    <p:sldId id="321" r:id="rId4"/>
    <p:sldId id="322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24" r:id="rId13"/>
    <p:sldId id="313" r:id="rId14"/>
    <p:sldId id="314" r:id="rId15"/>
    <p:sldId id="325" r:id="rId16"/>
    <p:sldId id="315" r:id="rId17"/>
    <p:sldId id="316" r:id="rId18"/>
    <p:sldId id="317" r:id="rId19"/>
    <p:sldId id="318" r:id="rId20"/>
    <p:sldId id="326" r:id="rId21"/>
    <p:sldId id="323" r:id="rId22"/>
    <p:sldId id="31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8201"/>
    <a:srgbClr val="669900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CFCCE-257E-A94E-B817-D5215B929143}" type="datetimeFigureOut">
              <a:rPr lang="en-US" smtClean="0"/>
              <a:pPr/>
              <a:t>7/24/11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920B4-25AA-5F44-B238-447208DAA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743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5EA0-4933-1B44-914D-53B175EEED52}" type="datetimeFigureOut">
              <a:rPr lang="en-US" smtClean="0"/>
              <a:pPr/>
              <a:t>7/24/11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8B322-3B7B-7943-8AF3-4B226326AC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455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69807"/>
            <a:ext cx="7772400" cy="162962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7200" cap="none" spc="-80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308430"/>
            <a:ext cx="7772400" cy="1581418"/>
          </a:xfrm>
        </p:spPr>
        <p:txBody>
          <a:bodyPr>
            <a:normAutofit/>
          </a:bodyPr>
          <a:lstStyle>
            <a:lvl1pPr marL="0" indent="0" algn="l">
              <a:lnSpc>
                <a:spcPct val="70000"/>
              </a:lnSpc>
              <a:buNone/>
              <a:defRPr sz="2800" b="0" cap="none" spc="120" baseline="0">
                <a:solidFill>
                  <a:srgbClr val="578201"/>
                </a:solidFill>
                <a:latin typeface="+mn-lt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Hortonworks Inc. 2011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66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398838"/>
            <a:ext cx="7772400" cy="909637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95802" y="328730"/>
            <a:ext cx="3810000" cy="12319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Hortonworks Inc. 2011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855134" y="6378251"/>
            <a:ext cx="2133600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DBACA-B5F5-394C-AF1A-AF4F872C33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855134" y="6378251"/>
            <a:ext cx="2133600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DBACA-B5F5-394C-AF1A-AF4F872C33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78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838" y="0"/>
            <a:ext cx="8208962" cy="7715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8"/>
          </p:nvPr>
        </p:nvSpPr>
        <p:spPr>
          <a:xfrm>
            <a:off x="477838" y="1004888"/>
            <a:ext cx="8285162" cy="49514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9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89BAB9-2592-E945-BE2B-11D44C24D0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9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8" y="152718"/>
            <a:ext cx="8041619" cy="10675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371601"/>
            <a:ext cx="8041619" cy="4856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  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78251"/>
            <a:ext cx="2082896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© Hortonworks Inc. 2011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66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28832" y="6238217"/>
            <a:ext cx="1724893" cy="56340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855134" y="6378251"/>
            <a:ext cx="2133600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DBACA-B5F5-394C-AF1A-AF4F872C33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 cap="none" spc="-60" baseline="0">
          <a:solidFill>
            <a:schemeClr val="tx1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600"/>
        </a:spcAft>
        <a:buFont typeface="Arial"/>
        <a:buChar char="•"/>
        <a:defRPr sz="2800" b="0" kern="1200">
          <a:solidFill>
            <a:schemeClr val="tx1"/>
          </a:solidFill>
          <a:latin typeface="Calibri"/>
          <a:ea typeface="+mn-ea"/>
          <a:cs typeface="Calibri"/>
        </a:defRPr>
      </a:lvl1pPr>
      <a:lvl2pPr marL="457200" indent="-182880" algn="l" defTabSz="914400" rtl="0" eaLnBrk="1" latinLnBrk="0" hangingPunct="1">
        <a:spcBef>
          <a:spcPct val="20000"/>
        </a:spcBef>
        <a:buClr>
          <a:srgbClr val="666666"/>
        </a:buClr>
        <a:buFont typeface="Lucida Grande"/>
        <a:buChar char="−"/>
        <a:defRPr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666666"/>
        </a:buClr>
        <a:buFont typeface="Arial"/>
        <a:buChar char="•"/>
        <a:defRPr sz="2000" kern="1200" baseline="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666666"/>
        </a:buClr>
        <a:buFont typeface="Arial" pitchFamily="34" charset="0"/>
        <a:buChar char="•"/>
        <a:defRPr sz="1800" kern="1200">
          <a:solidFill>
            <a:srgbClr val="000000"/>
          </a:solidFill>
          <a:latin typeface="Calibri"/>
          <a:ea typeface="+mn-ea"/>
          <a:cs typeface="Calibri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666666"/>
        </a:buClr>
        <a:buFont typeface="Arial" pitchFamily="34" charset="0"/>
        <a:buChar char="•"/>
        <a:defRPr sz="1800" kern="1200" baseline="0">
          <a:solidFill>
            <a:srgbClr val="000000"/>
          </a:solidFill>
          <a:latin typeface="Calibri"/>
          <a:ea typeface="+mn-ea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73903"/>
            <a:ext cx="7772400" cy="1360703"/>
          </a:xfrm>
        </p:spPr>
        <p:txBody>
          <a:bodyPr anchor="t"/>
          <a:lstStyle/>
          <a:p>
            <a:r>
              <a:rPr lang="en-US" sz="5200" dirty="0" smtClean="0"/>
              <a:t>Developing and Deploying Apache Hadoop Security</a:t>
            </a:r>
            <a:endParaRPr lang="en-US" sz="5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308429"/>
            <a:ext cx="7772400" cy="1963949"/>
          </a:xfrm>
        </p:spPr>
        <p:txBody>
          <a:bodyPr>
            <a:normAutofit/>
          </a:bodyPr>
          <a:lstStyle/>
          <a:p>
            <a:r>
              <a:rPr lang="en-US" sz="2595" dirty="0" smtClean="0">
                <a:solidFill>
                  <a:schemeClr val="tx1"/>
                </a:solidFill>
              </a:rPr>
              <a:t>Owen O’Malley - </a:t>
            </a:r>
            <a:r>
              <a:rPr lang="en-US" sz="2595" dirty="0" err="1" smtClean="0">
                <a:solidFill>
                  <a:schemeClr val="tx1"/>
                </a:solidFill>
              </a:rPr>
              <a:t>Hortonworks</a:t>
            </a:r>
            <a:r>
              <a:rPr lang="en-US" sz="2595" dirty="0" smtClean="0">
                <a:solidFill>
                  <a:schemeClr val="tx1"/>
                </a:solidFill>
              </a:rPr>
              <a:t> </a:t>
            </a:r>
            <a:r>
              <a:rPr lang="en-US" sz="2595" dirty="0" smtClean="0">
                <a:solidFill>
                  <a:schemeClr val="tx1"/>
                </a:solidFill>
              </a:rPr>
              <a:t>Co-founder </a:t>
            </a:r>
            <a:r>
              <a:rPr lang="en-US" sz="2595" dirty="0" smtClean="0">
                <a:solidFill>
                  <a:schemeClr val="tx1"/>
                </a:solidFill>
              </a:rPr>
              <a:t>and </a:t>
            </a:r>
            <a:r>
              <a:rPr lang="en-US" sz="2595" dirty="0" smtClean="0">
                <a:solidFill>
                  <a:schemeClr val="tx1"/>
                </a:solidFill>
              </a:rPr>
              <a:t>Architect</a:t>
            </a:r>
            <a:endParaRPr lang="en-US" sz="2595" dirty="0" smtClean="0">
              <a:solidFill>
                <a:schemeClr val="tx1"/>
              </a:solidFill>
            </a:endParaRPr>
          </a:p>
          <a:p>
            <a:r>
              <a:rPr lang="en-US" sz="1882" i="1" dirty="0" err="1">
                <a:solidFill>
                  <a:schemeClr val="tx1"/>
                </a:solidFill>
              </a:rPr>
              <a:t>owen@hortonworks.com</a:t>
            </a:r>
            <a:endParaRPr lang="en-US" sz="1882" i="1" dirty="0">
              <a:solidFill>
                <a:schemeClr val="tx1"/>
              </a:solidFill>
            </a:endParaRPr>
          </a:p>
          <a:p>
            <a:r>
              <a:rPr lang="en-US" sz="1882" i="1" dirty="0" smtClean="0">
                <a:solidFill>
                  <a:schemeClr val="tx1"/>
                </a:solidFill>
              </a:rPr>
              <a:t>@</a:t>
            </a:r>
            <a:r>
              <a:rPr lang="en-US" sz="1882" i="1" dirty="0" err="1" smtClean="0">
                <a:solidFill>
                  <a:schemeClr val="tx1"/>
                </a:solidFill>
              </a:rPr>
              <a:t>owen_omalley</a:t>
            </a:r>
            <a:endParaRPr lang="en-US" sz="1882" i="1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/>
              <a:t>© </a:t>
            </a:r>
            <a:r>
              <a:rPr lang="en-US" sz="1400" dirty="0" err="1" smtClean="0"/>
              <a:t>Hortonworks</a:t>
            </a:r>
            <a:r>
              <a:rPr lang="en-US" sz="1400" dirty="0" smtClean="0"/>
              <a:t> </a:t>
            </a:r>
            <a:r>
              <a:rPr lang="en-US" sz="1400" dirty="0" smtClean="0"/>
              <a:t>Inc. 2011</a:t>
            </a:r>
            <a:endParaRPr lang="en-US" sz="1400" dirty="0"/>
          </a:p>
        </p:txBody>
      </p:sp>
      <p:sp>
        <p:nvSpPr>
          <p:cNvPr id="36" name="Footer Placeholder 4"/>
          <p:cNvSpPr txBox="1">
            <a:spLocks/>
          </p:cNvSpPr>
          <p:nvPr/>
        </p:nvSpPr>
        <p:spPr>
          <a:xfrm>
            <a:off x="6146704" y="6378251"/>
            <a:ext cx="2082896" cy="398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July 25, </a:t>
            </a:r>
            <a:r>
              <a:rPr lang="en-US" sz="1400" dirty="0" smtClean="0"/>
              <a:t>2011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1839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Authentication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061325" cy="47244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Changes low-level transport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RPC authentication using SASL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Kerberos (GSSAPI)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Token (Digest-MD5)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Simple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Browser HTTP secured via plugin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Tool HTTP (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eg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dirty="0" err="1" smtClean="0">
                <a:latin typeface="Arial" charset="0"/>
                <a:ea typeface="ＭＳ Ｐゴシック" charset="0"/>
                <a:cs typeface="ＭＳ Ｐゴシック" charset="0"/>
              </a:rPr>
              <a:t>fsck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) via SSL/Kerberos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08890"/>
      </p:ext>
    </p:extLst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Authorization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061325" cy="47244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HDFS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Command line unchanged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Web UI enforces authentication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MapReduce added Access Control Lists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Lists of users and groups that have access.</a:t>
            </a:r>
          </a:p>
          <a:p>
            <a:pPr lvl="1"/>
            <a:r>
              <a:rPr lang="en-US" sz="2400" dirty="0" err="1">
                <a:latin typeface="Arial" charset="0"/>
                <a:ea typeface="ＭＳ Ｐゴシック" charset="0"/>
              </a:rPr>
              <a:t>mapreduce.job.acl</a:t>
            </a:r>
            <a:r>
              <a:rPr lang="en-US" sz="2400" dirty="0">
                <a:latin typeface="Arial" charset="0"/>
                <a:ea typeface="ＭＳ Ｐゴシック" charset="0"/>
              </a:rPr>
              <a:t>-view-job – view job</a:t>
            </a:r>
          </a:p>
          <a:p>
            <a:pPr lvl="1"/>
            <a:r>
              <a:rPr lang="en-US" sz="2400" dirty="0" err="1">
                <a:latin typeface="Arial" charset="0"/>
                <a:ea typeface="ＭＳ Ｐゴシック" charset="0"/>
              </a:rPr>
              <a:t>mapreduce.job.acl</a:t>
            </a:r>
            <a:r>
              <a:rPr lang="en-US" sz="2400" dirty="0">
                <a:latin typeface="Arial" charset="0"/>
                <a:ea typeface="ＭＳ Ｐゴシック" charset="0"/>
              </a:rPr>
              <a:t>-modify-job – kill or modify job</a:t>
            </a:r>
          </a:p>
        </p:txBody>
      </p:sp>
    </p:spTree>
    <p:extLst>
      <p:ext uri="{BB962C8B-B14F-4D97-AF65-F5344CB8AC3E}">
        <p14:creationId xmlns:p14="http://schemas.microsoft.com/office/powerpoint/2010/main" val="154246351"/>
      </p:ext>
    </p:extLst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critical part of security is an accurate method for determining who did what.</a:t>
            </a:r>
          </a:p>
          <a:p>
            <a:pPr lvl="1"/>
            <a:r>
              <a:rPr lang="en-US" dirty="0" smtClean="0"/>
              <a:t>Almost useless until you have strong authentication</a:t>
            </a:r>
          </a:p>
          <a:p>
            <a:r>
              <a:rPr lang="en-US" dirty="0" smtClean="0"/>
              <a:t>HDFS Audit log tracks</a:t>
            </a:r>
          </a:p>
          <a:p>
            <a:pPr lvl="1"/>
            <a:r>
              <a:rPr lang="en-US" dirty="0" smtClean="0"/>
              <a:t>Reading or writing of files</a:t>
            </a:r>
          </a:p>
          <a:p>
            <a:r>
              <a:rPr lang="en-US" dirty="0" smtClean="0"/>
              <a:t>MapReduce audit log tracks</a:t>
            </a:r>
          </a:p>
          <a:p>
            <a:pPr lvl="1"/>
            <a:r>
              <a:rPr lang="en-US" dirty="0" smtClean="0"/>
              <a:t>Launching or modifying job properties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12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Kerberos and Single Sign-on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061325" cy="47244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Kerberos allows user to sign in once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Obtains Ticket Granting Ticket (TGT)</a:t>
            </a:r>
          </a:p>
          <a:p>
            <a:pPr lvl="2"/>
            <a:r>
              <a:rPr lang="en-US" sz="2400" dirty="0" err="1">
                <a:latin typeface="Arial" charset="0"/>
                <a:ea typeface="ＭＳ Ｐゴシック" charset="0"/>
              </a:rPr>
              <a:t>kinit</a:t>
            </a:r>
            <a:r>
              <a:rPr lang="en-US" sz="2400" dirty="0">
                <a:latin typeface="Arial" charset="0"/>
                <a:ea typeface="ＭＳ Ｐゴシック" charset="0"/>
              </a:rPr>
              <a:t> – get a new Kerberos ticket</a:t>
            </a:r>
          </a:p>
          <a:p>
            <a:pPr lvl="2"/>
            <a:r>
              <a:rPr lang="en-US" sz="2400" dirty="0" err="1">
                <a:latin typeface="Arial" charset="0"/>
                <a:ea typeface="ＭＳ Ｐゴシック" charset="0"/>
              </a:rPr>
              <a:t>klist</a:t>
            </a:r>
            <a:r>
              <a:rPr lang="en-US" sz="2400" dirty="0">
                <a:latin typeface="Arial" charset="0"/>
                <a:ea typeface="ＭＳ Ｐゴシック" charset="0"/>
              </a:rPr>
              <a:t> – list your Kerberos tickets</a:t>
            </a:r>
          </a:p>
          <a:p>
            <a:pPr lvl="2"/>
            <a:r>
              <a:rPr lang="en-US" sz="2400" dirty="0" err="1">
                <a:latin typeface="Arial" charset="0"/>
                <a:ea typeface="ＭＳ Ｐゴシック" charset="0"/>
              </a:rPr>
              <a:t>kdestroy</a:t>
            </a:r>
            <a:r>
              <a:rPr lang="en-US" sz="2400" dirty="0">
                <a:latin typeface="Arial" charset="0"/>
                <a:ea typeface="ＭＳ Ｐゴシック" charset="0"/>
              </a:rPr>
              <a:t> – destroy your Kerberos ticket</a:t>
            </a:r>
          </a:p>
          <a:p>
            <a:pPr lvl="2"/>
            <a:r>
              <a:rPr lang="en-US" sz="2400" dirty="0">
                <a:latin typeface="Arial" charset="0"/>
                <a:ea typeface="ＭＳ Ｐゴシック" charset="0"/>
              </a:rPr>
              <a:t>TGT</a:t>
            </a:r>
            <a:r>
              <a:rPr lang="ja-JP" altLang="en-US" sz="2400" dirty="0">
                <a:latin typeface="Arial" charset="0"/>
                <a:ea typeface="ＭＳ Ｐゴシック" charset="0"/>
              </a:rPr>
              <a:t>’</a:t>
            </a:r>
            <a:r>
              <a:rPr lang="en-US" sz="2400" dirty="0">
                <a:latin typeface="Arial" charset="0"/>
                <a:ea typeface="ＭＳ Ｐゴシック" charset="0"/>
              </a:rPr>
              <a:t>s last for 10 hours, renewable for 7 days by default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Once you have a TGT, Hadoop commands just work</a:t>
            </a:r>
          </a:p>
          <a:p>
            <a:pPr lvl="2"/>
            <a:r>
              <a:rPr lang="en-US" sz="2400" dirty="0" err="1">
                <a:latin typeface="Arial" charset="0"/>
                <a:ea typeface="ＭＳ Ｐゴシック" charset="0"/>
              </a:rPr>
              <a:t>hadoop</a:t>
            </a:r>
            <a:r>
              <a:rPr lang="en-US" sz="2400" dirty="0">
                <a:latin typeface="Arial" charset="0"/>
                <a:ea typeface="ＭＳ Ｐゴシック" charset="0"/>
              </a:rPr>
              <a:t> </a:t>
            </a:r>
            <a:r>
              <a:rPr lang="en-US" sz="2400" dirty="0" err="1">
                <a:latin typeface="Arial" charset="0"/>
                <a:ea typeface="ＭＳ Ｐゴシック" charset="0"/>
              </a:rPr>
              <a:t>fs</a:t>
            </a:r>
            <a:r>
              <a:rPr lang="en-US" sz="2400" dirty="0">
                <a:latin typeface="Arial" charset="0"/>
                <a:ea typeface="ＭＳ Ｐゴシック" charset="0"/>
              </a:rPr>
              <a:t> –</a:t>
            </a:r>
            <a:r>
              <a:rPr lang="en-US" sz="2400" dirty="0" err="1">
                <a:latin typeface="Arial" charset="0"/>
                <a:ea typeface="ＭＳ Ｐゴシック" charset="0"/>
              </a:rPr>
              <a:t>ls</a:t>
            </a:r>
            <a:r>
              <a:rPr lang="en-US" sz="2400" dirty="0">
                <a:latin typeface="Arial" charset="0"/>
                <a:ea typeface="ＭＳ Ｐゴシック" charset="0"/>
              </a:rPr>
              <a:t> /</a:t>
            </a:r>
          </a:p>
          <a:p>
            <a:pPr lvl="2"/>
            <a:r>
              <a:rPr lang="en-US" sz="2400" dirty="0" err="1">
                <a:latin typeface="Arial" charset="0"/>
                <a:ea typeface="ＭＳ Ｐゴシック" charset="0"/>
              </a:rPr>
              <a:t>hadoop</a:t>
            </a:r>
            <a:r>
              <a:rPr lang="en-US" sz="2400" dirty="0">
                <a:latin typeface="Arial" charset="0"/>
                <a:ea typeface="ＭＳ Ｐゴシック" charset="0"/>
              </a:rPr>
              <a:t> jar </a:t>
            </a:r>
            <a:r>
              <a:rPr lang="en-US" sz="2400" dirty="0" err="1">
                <a:latin typeface="Arial" charset="0"/>
                <a:ea typeface="ＭＳ Ｐゴシック" charset="0"/>
              </a:rPr>
              <a:t>wordcount.jar</a:t>
            </a:r>
            <a:r>
              <a:rPr lang="en-US" sz="2400" dirty="0">
                <a:latin typeface="Arial" charset="0"/>
                <a:ea typeface="ＭＳ Ｐゴシック" charset="0"/>
              </a:rPr>
              <a:t> in-</a:t>
            </a:r>
            <a:r>
              <a:rPr lang="en-US" sz="2400" dirty="0" err="1">
                <a:latin typeface="Arial" charset="0"/>
                <a:ea typeface="ＭＳ Ｐゴシック" charset="0"/>
              </a:rPr>
              <a:t>dir</a:t>
            </a:r>
            <a:r>
              <a:rPr lang="en-US" sz="2400" dirty="0">
                <a:latin typeface="Arial" charset="0"/>
                <a:ea typeface="ＭＳ Ｐゴシック" charset="0"/>
              </a:rPr>
              <a:t> out-</a:t>
            </a:r>
            <a:r>
              <a:rPr lang="en-US" sz="2400" dirty="0" err="1">
                <a:latin typeface="Arial" charset="0"/>
                <a:ea typeface="ＭＳ Ｐゴシック" charset="0"/>
              </a:rPr>
              <a:t>dir</a:t>
            </a:r>
            <a:endParaRPr lang="en-US" sz="2400" dirty="0">
              <a:latin typeface="Arial" charset="0"/>
              <a:ea typeface="ＭＳ Ｐゴシック" charset="0"/>
            </a:endParaRPr>
          </a:p>
          <a:p>
            <a:pPr lvl="1">
              <a:buFontTx/>
              <a:buNone/>
            </a:pPr>
            <a:endParaRPr lang="en-US" sz="3600" dirty="0">
              <a:latin typeface="Arial" charset="0"/>
              <a:ea typeface="ＭＳ Ｐゴシック" charset="0"/>
            </a:endParaRPr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200525" y="6537325"/>
            <a:ext cx="7524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AC69755-7700-EE40-A1A3-C180193AD02D}" type="slidenum">
              <a:rPr lang="en-US" sz="1000">
                <a:solidFill>
                  <a:schemeClr val="bg1"/>
                </a:solidFill>
              </a:rPr>
              <a:pPr eaLnBrk="1" hangingPunct="1"/>
              <a:t>14</a:t>
            </a:fld>
            <a:endParaRPr lang="en-US" sz="1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709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API Changes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295400"/>
            <a:ext cx="8328025" cy="47244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Very Minimal API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Changes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Most applications work unchanged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 err="1">
                <a:latin typeface="Arial" charset="0"/>
                <a:ea typeface="ＭＳ Ｐゴシック" charset="0"/>
              </a:rPr>
              <a:t>UserGroupInformation</a:t>
            </a:r>
            <a:r>
              <a:rPr lang="en-US" dirty="0">
                <a:latin typeface="Arial" charset="0"/>
                <a:ea typeface="ＭＳ Ｐゴシック" charset="0"/>
              </a:rPr>
              <a:t> *completely* changed.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MapReduce added secret credentials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Available from </a:t>
            </a:r>
            <a:r>
              <a:rPr lang="en-US" dirty="0" err="1">
                <a:latin typeface="Arial" charset="0"/>
                <a:ea typeface="ＭＳ Ｐゴシック" charset="0"/>
              </a:rPr>
              <a:t>JobConf</a:t>
            </a:r>
            <a:r>
              <a:rPr lang="en-US" dirty="0">
                <a:latin typeface="Arial" charset="0"/>
                <a:ea typeface="ＭＳ Ｐゴシック" charset="0"/>
              </a:rPr>
              <a:t> and </a:t>
            </a:r>
            <a:r>
              <a:rPr lang="en-US" dirty="0" err="1">
                <a:latin typeface="Arial" charset="0"/>
                <a:ea typeface="ＭＳ Ｐゴシック" charset="0"/>
              </a:rPr>
              <a:t>JobContext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Never displayed via Web UI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Automatically get tokens for HDFS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Primary HDFS, File{</a:t>
            </a:r>
            <a:r>
              <a:rPr lang="en-US" dirty="0" err="1">
                <a:latin typeface="Arial" charset="0"/>
                <a:ea typeface="ＭＳ Ｐゴシック" charset="0"/>
              </a:rPr>
              <a:t>In,Out</a:t>
            </a:r>
            <a:r>
              <a:rPr lang="en-US" dirty="0">
                <a:latin typeface="Arial" charset="0"/>
                <a:ea typeface="ＭＳ Ｐゴシック" charset="0"/>
              </a:rPr>
              <a:t>}</a:t>
            </a:r>
            <a:r>
              <a:rPr lang="en-US" dirty="0" err="1">
                <a:latin typeface="Arial" charset="0"/>
                <a:ea typeface="ＭＳ Ｐゴシック" charset="0"/>
              </a:rPr>
              <a:t>putFormat</a:t>
            </a:r>
            <a:r>
              <a:rPr lang="en-US" dirty="0">
                <a:latin typeface="Arial" charset="0"/>
                <a:ea typeface="ＭＳ Ｐゴシック" charset="0"/>
              </a:rPr>
              <a:t>, and </a:t>
            </a:r>
            <a:r>
              <a:rPr lang="en-US" dirty="0" err="1">
                <a:latin typeface="Arial" charset="0"/>
                <a:ea typeface="ＭＳ Ｐゴシック" charset="0"/>
              </a:rPr>
              <a:t>DistCp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Can set </a:t>
            </a:r>
            <a:r>
              <a:rPr lang="en-US" dirty="0" err="1">
                <a:latin typeface="Arial" charset="0"/>
                <a:ea typeface="ＭＳ Ｐゴシック" charset="0"/>
              </a:rPr>
              <a:t>mapreduce.job.hdfs</a:t>
            </a:r>
            <a:r>
              <a:rPr lang="en-US" dirty="0">
                <a:latin typeface="Arial" charset="0"/>
                <a:ea typeface="ＭＳ Ｐゴシック" charset="0"/>
              </a:rPr>
              <a:t>-servers</a:t>
            </a:r>
          </a:p>
          <a:p>
            <a:pPr>
              <a:buFontTx/>
              <a:buNone/>
            </a:pP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200525" y="6537325"/>
            <a:ext cx="7524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D638CF5-50E0-DC43-B002-56C610CDA456}" type="slidenum">
              <a:rPr lang="en-US" sz="1000">
                <a:solidFill>
                  <a:schemeClr val="bg1"/>
                </a:solidFill>
              </a:rPr>
              <a:pPr eaLnBrk="1" hangingPunct="1"/>
              <a:t>15</a:t>
            </a:fld>
            <a:endParaRPr lang="en-US" sz="1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634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task-level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MapReduce tasks run as submitting user.</a:t>
            </a:r>
          </a:p>
          <a:p>
            <a:pPr lvl="1"/>
            <a:r>
              <a:rPr lang="en-US" dirty="0" smtClean="0"/>
              <a:t>No more accidently killing TaskTrackers!</a:t>
            </a:r>
          </a:p>
          <a:p>
            <a:pPr lvl="1"/>
            <a:r>
              <a:rPr lang="en-US" dirty="0" smtClean="0"/>
              <a:t>Use a </a:t>
            </a:r>
            <a:r>
              <a:rPr lang="en-US" dirty="0" err="1" smtClean="0"/>
              <a:t>setuid</a:t>
            </a:r>
            <a:r>
              <a:rPr lang="en-US" dirty="0" smtClean="0"/>
              <a:t> C program.</a:t>
            </a:r>
          </a:p>
          <a:p>
            <a:r>
              <a:rPr lang="en-US" dirty="0" smtClean="0"/>
              <a:t>Task output logs aren’t globally visible.</a:t>
            </a:r>
          </a:p>
          <a:p>
            <a:r>
              <a:rPr lang="en-US" dirty="0" smtClean="0"/>
              <a:t>Task work directories aren’t globally visible.</a:t>
            </a:r>
          </a:p>
          <a:p>
            <a:r>
              <a:rPr lang="en-US" dirty="0" smtClean="0"/>
              <a:t>Distributed cache is split</a:t>
            </a:r>
          </a:p>
          <a:p>
            <a:pPr lvl="1"/>
            <a:r>
              <a:rPr lang="en-US" dirty="0" smtClean="0"/>
              <a:t>Public – shared between all users</a:t>
            </a:r>
          </a:p>
          <a:p>
            <a:pPr lvl="1"/>
            <a:r>
              <a:rPr lang="en-US" dirty="0" smtClean="0"/>
              <a:t>Private – shared between jobs of same user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941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Web UIs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061325" cy="47244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Hadoop relies on Web User Interfaces served from embedded Jetty.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These need to be authenticated also…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Web UI authentication is pluggable.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SPENGO or static user plug-ins are available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Companies may need or want their own systems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All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servlets enforce permissions based on the authenticated user.</a:t>
            </a:r>
          </a:p>
        </p:txBody>
      </p:sp>
    </p:spTree>
    <p:extLst>
      <p:ext uri="{BB962C8B-B14F-4D97-AF65-F5344CB8AC3E}">
        <p14:creationId xmlns:p14="http://schemas.microsoft.com/office/powerpoint/2010/main" val="1194935766"/>
      </p:ext>
    </p:extLst>
  </p:cSld>
  <p:clrMapOvr>
    <a:masterClrMapping/>
  </p:clrMapOvr>
  <p:transition xmlns:p14="http://schemas.microsoft.com/office/powerpoint/2010/main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Proxy-Users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061325" cy="47244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Some services access HDFS and MapReduce as other users.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Configure service masters (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NameNode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JobTracker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) with the proxy user: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For each proxy user, configuration defines:</a:t>
            </a:r>
          </a:p>
          <a:p>
            <a:pPr lvl="2"/>
            <a:r>
              <a:rPr lang="en-US" dirty="0">
                <a:latin typeface="Arial" charset="0"/>
                <a:ea typeface="ＭＳ Ｐゴシック" charset="0"/>
              </a:rPr>
              <a:t>Who the proxy service can impersonate</a:t>
            </a:r>
          </a:p>
          <a:p>
            <a:pPr lvl="2"/>
            <a:r>
              <a:rPr lang="en-US" dirty="0">
                <a:latin typeface="Arial" charset="0"/>
                <a:ea typeface="ＭＳ Ｐゴシック" charset="0"/>
              </a:rPr>
              <a:t>Which hosts they can impersonate from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New admin commands to refresh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Don</a:t>
            </a:r>
            <a:r>
              <a:rPr lang="ja-JP" altLang="en-US" dirty="0">
                <a:latin typeface="Arial" charset="0"/>
                <a:ea typeface="ＭＳ Ｐゴシック" charset="0"/>
              </a:rPr>
              <a:t>’</a:t>
            </a:r>
            <a:r>
              <a:rPr lang="en-US" dirty="0">
                <a:latin typeface="Arial" charset="0"/>
                <a:ea typeface="ＭＳ Ｐゴシック" charset="0"/>
              </a:rPr>
              <a:t>t need to bounce cluster</a:t>
            </a: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200525" y="6537325"/>
            <a:ext cx="7524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F840E6B-BA8A-804B-8B6A-FA345DF7A8EE}" type="slidenum">
              <a:rPr lang="en-US" sz="1000">
                <a:solidFill>
                  <a:schemeClr val="bg1"/>
                </a:solidFill>
              </a:rPr>
              <a:pPr eaLnBrk="1" hangingPunct="1"/>
              <a:t>18</a:t>
            </a:fld>
            <a:endParaRPr lang="en-US" sz="1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904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Out of Scope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061325" cy="47244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Encryption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RPC transport </a:t>
            </a:r>
            <a:endParaRPr lang="en-US" sz="2400" dirty="0" smtClean="0">
              <a:latin typeface="Arial" charset="0"/>
              <a:ea typeface="ＭＳ Ｐゴシック" charset="0"/>
            </a:endParaRPr>
          </a:p>
          <a:p>
            <a:pPr lvl="1"/>
            <a:r>
              <a:rPr lang="en-US" sz="2400" dirty="0" smtClean="0">
                <a:latin typeface="Arial" charset="0"/>
                <a:ea typeface="ＭＳ Ｐゴシック" charset="0"/>
              </a:rPr>
              <a:t>Block </a:t>
            </a:r>
            <a:r>
              <a:rPr lang="en-US" sz="2400" dirty="0">
                <a:latin typeface="Arial" charset="0"/>
                <a:ea typeface="ＭＳ Ｐゴシック" charset="0"/>
              </a:rPr>
              <a:t>transport </a:t>
            </a:r>
            <a:r>
              <a:rPr lang="en-US" sz="2400" dirty="0" smtClean="0">
                <a:latin typeface="Arial" charset="0"/>
                <a:ea typeface="ＭＳ Ｐゴシック" charset="0"/>
              </a:rPr>
              <a:t>protocol</a:t>
            </a:r>
          </a:p>
          <a:p>
            <a:pPr lvl="1"/>
            <a:r>
              <a:rPr lang="en-US" sz="2400" dirty="0" smtClean="0">
                <a:latin typeface="Arial" charset="0"/>
                <a:ea typeface="ＭＳ Ｐゴシック" charset="0"/>
              </a:rPr>
              <a:t>On disk</a:t>
            </a:r>
            <a:endParaRPr lang="en-US" sz="2400" dirty="0">
              <a:latin typeface="Arial" charset="0"/>
              <a:ea typeface="ＭＳ Ｐゴシック" charset="0"/>
            </a:endParaRP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File Access Control Lists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Still use Unix-style owner, group, other permissions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Non-Kerberos Authentication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Much easier now that framework is available</a:t>
            </a:r>
          </a:p>
        </p:txBody>
      </p:sp>
    </p:spTree>
    <p:extLst>
      <p:ext uri="{BB962C8B-B14F-4D97-AF65-F5344CB8AC3E}">
        <p14:creationId xmlns:p14="http://schemas.microsoft.com/office/powerpoint/2010/main" val="4089323471"/>
      </p:ext>
    </p:extLst>
  </p:cSld>
  <p:clrMapOvr>
    <a:masterClrMapping/>
  </p:clrMapOvr>
  <p:transition xmlns:p14="http://schemas.microsoft.com/office/powerpoint/2010/main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Deployment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061325" cy="47244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The security team worked hard to get security added to Hadoop on schedule.</a:t>
            </a:r>
          </a:p>
          <a:p>
            <a:pPr lvl="1"/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Roll out was smoothest major Hadoop version in a long time.</a:t>
            </a: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In the 0.20.203.0 and upcoming 0.20.204.0 release.</a:t>
            </a:r>
          </a:p>
          <a:p>
            <a:pPr lvl="1"/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Measured performance degradation &lt; 3%</a:t>
            </a: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Security Development team:</a:t>
            </a:r>
          </a:p>
          <a:p>
            <a:pPr lvl="1"/>
            <a:r>
              <a:rPr lang="en-US" sz="2000" dirty="0" err="1">
                <a:latin typeface="Arial" charset="0"/>
                <a:ea typeface="ＭＳ Ｐゴシック" charset="0"/>
              </a:rPr>
              <a:t>Devaraj</a:t>
            </a:r>
            <a:r>
              <a:rPr lang="en-US" sz="2000" dirty="0">
                <a:latin typeface="Arial" charset="0"/>
                <a:ea typeface="ＭＳ Ｐゴシック" charset="0"/>
              </a:rPr>
              <a:t> Das, Ravi </a:t>
            </a:r>
            <a:r>
              <a:rPr lang="en-US" sz="2000" dirty="0" err="1">
                <a:latin typeface="Arial" charset="0"/>
                <a:ea typeface="ＭＳ Ｐゴシック" charset="0"/>
              </a:rPr>
              <a:t>Gummadi</a:t>
            </a:r>
            <a:r>
              <a:rPr lang="en-US" sz="2000" dirty="0">
                <a:latin typeface="Arial" charset="0"/>
                <a:ea typeface="ＭＳ Ｐゴシック" charset="0"/>
              </a:rPr>
              <a:t>, </a:t>
            </a:r>
            <a:r>
              <a:rPr lang="en-US" sz="2000" dirty="0" err="1">
                <a:latin typeface="Arial" charset="0"/>
                <a:ea typeface="ＭＳ Ｐゴシック" charset="0"/>
              </a:rPr>
              <a:t>Jakob</a:t>
            </a:r>
            <a:r>
              <a:rPr lang="en-US" sz="2000" dirty="0">
                <a:latin typeface="Arial" charset="0"/>
                <a:ea typeface="ＭＳ Ｐゴシック" charset="0"/>
              </a:rPr>
              <a:t> Homan, Owen O</a:t>
            </a:r>
            <a:r>
              <a:rPr lang="ja-JP" altLang="en-US" sz="2000" dirty="0">
                <a:latin typeface="Arial" charset="0"/>
                <a:ea typeface="ＭＳ Ｐゴシック" charset="0"/>
              </a:rPr>
              <a:t>’</a:t>
            </a:r>
            <a:r>
              <a:rPr lang="en-US" sz="2000" dirty="0" err="1">
                <a:latin typeface="Arial" charset="0"/>
                <a:ea typeface="ＭＳ Ｐゴシック" charset="0"/>
              </a:rPr>
              <a:t>Malley</a:t>
            </a:r>
            <a:r>
              <a:rPr lang="en-US" sz="2000" dirty="0">
                <a:latin typeface="Arial" charset="0"/>
                <a:ea typeface="ＭＳ Ｐゴシック" charset="0"/>
              </a:rPr>
              <a:t>, </a:t>
            </a:r>
            <a:r>
              <a:rPr lang="en-US" sz="2000" dirty="0" err="1">
                <a:latin typeface="Arial" charset="0"/>
                <a:ea typeface="ＭＳ Ｐゴシック" charset="0"/>
              </a:rPr>
              <a:t>Jitendra</a:t>
            </a:r>
            <a:r>
              <a:rPr lang="en-US" sz="2000" dirty="0">
                <a:latin typeface="Arial" charset="0"/>
                <a:ea typeface="ＭＳ Ｐゴシック" charset="0"/>
              </a:rPr>
              <a:t> </a:t>
            </a:r>
            <a:r>
              <a:rPr lang="en-US" sz="2000" dirty="0" err="1">
                <a:latin typeface="Arial" charset="0"/>
                <a:ea typeface="ＭＳ Ｐゴシック" charset="0"/>
              </a:rPr>
              <a:t>Pandey</a:t>
            </a:r>
            <a:r>
              <a:rPr lang="en-US" sz="2000" dirty="0">
                <a:latin typeface="Arial" charset="0"/>
                <a:ea typeface="ＭＳ Ｐゴシック" charset="0"/>
              </a:rPr>
              <a:t>, Boris </a:t>
            </a:r>
            <a:r>
              <a:rPr lang="en-US" sz="2000" dirty="0" err="1">
                <a:latin typeface="Arial" charset="0"/>
                <a:ea typeface="ＭＳ Ｐゴシック" charset="0"/>
              </a:rPr>
              <a:t>Shkolnik</a:t>
            </a:r>
            <a:r>
              <a:rPr lang="en-US" sz="2000" dirty="0">
                <a:latin typeface="Arial" charset="0"/>
                <a:ea typeface="ＭＳ Ｐゴシック" charset="0"/>
              </a:rPr>
              <a:t>, </a:t>
            </a:r>
            <a:r>
              <a:rPr lang="en-US" sz="2000" dirty="0" err="1">
                <a:latin typeface="Arial" charset="0"/>
                <a:ea typeface="ＭＳ Ｐゴシック" charset="0"/>
              </a:rPr>
              <a:t>Vinod</a:t>
            </a:r>
            <a:r>
              <a:rPr lang="en-US" sz="2000" dirty="0">
                <a:latin typeface="Arial" charset="0"/>
                <a:ea typeface="ＭＳ Ｐゴシック" charset="0"/>
              </a:rPr>
              <a:t> </a:t>
            </a:r>
            <a:r>
              <a:rPr lang="en-US" sz="2000" dirty="0" err="1">
                <a:latin typeface="Arial" charset="0"/>
                <a:ea typeface="ＭＳ Ｐゴシック" charset="0"/>
              </a:rPr>
              <a:t>Vavilapalli</a:t>
            </a:r>
            <a:r>
              <a:rPr lang="en-US" sz="2000" dirty="0">
                <a:latin typeface="Arial" charset="0"/>
                <a:ea typeface="ＭＳ Ｐゴシック" charset="0"/>
              </a:rPr>
              <a:t>, </a:t>
            </a:r>
            <a:r>
              <a:rPr lang="en-US" sz="2000" dirty="0" err="1">
                <a:latin typeface="Arial" charset="0"/>
                <a:ea typeface="ＭＳ Ｐゴシック" charset="0"/>
              </a:rPr>
              <a:t>Kan</a:t>
            </a:r>
            <a:r>
              <a:rPr lang="en-US" sz="2000" dirty="0">
                <a:latin typeface="Arial" charset="0"/>
                <a:ea typeface="ＭＳ Ｐゴシック" charset="0"/>
              </a:rPr>
              <a:t> Zhang</a:t>
            </a: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Currently deployed on all shared clusters (alpha, science, and production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) at Yahoo!</a:t>
            </a: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6770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Who am I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An architect working on Hadoop full </a:t>
            </a:r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time since the beginning of the project (Jan ‘06)</a:t>
            </a: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400" dirty="0" smtClean="0">
                <a:latin typeface="Arial" charset="0"/>
                <a:ea typeface="ＭＳ Ｐゴシック" charset="0"/>
              </a:rPr>
              <a:t>Primarily focused </a:t>
            </a:r>
            <a:r>
              <a:rPr lang="en-US" sz="2400" dirty="0">
                <a:latin typeface="Arial" charset="0"/>
                <a:ea typeface="ＭＳ Ｐゴシック" charset="0"/>
              </a:rPr>
              <a:t>on </a:t>
            </a:r>
            <a:r>
              <a:rPr lang="en-US" sz="2400" dirty="0" smtClean="0">
                <a:latin typeface="Arial" charset="0"/>
                <a:ea typeface="ＭＳ Ｐゴシック" charset="0"/>
              </a:rPr>
              <a:t>MapReduce</a:t>
            </a:r>
          </a:p>
          <a:p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Tech-lead on adding security to Hadoop</a:t>
            </a:r>
          </a:p>
          <a:p>
            <a:r>
              <a:rPr lang="en-US" sz="2800" dirty="0" smtClean="0">
                <a:latin typeface="Arial" charset="0"/>
                <a:ea typeface="ＭＳ Ｐゴシック" charset="0"/>
              </a:rPr>
              <a:t>Co-founded </a:t>
            </a:r>
            <a:r>
              <a:rPr lang="en-US" sz="2800" dirty="0" err="1" smtClean="0">
                <a:latin typeface="Arial" charset="0"/>
                <a:ea typeface="ＭＳ Ｐゴシック" charset="0"/>
              </a:rPr>
              <a:t>Hortonworks</a:t>
            </a:r>
            <a:r>
              <a:rPr lang="en-US" sz="2800" dirty="0" smtClean="0">
                <a:latin typeface="Arial" charset="0"/>
                <a:ea typeface="ＭＳ Ｐゴシック" charset="0"/>
              </a:rPr>
              <a:t> this month</a:t>
            </a:r>
            <a:endParaRPr lang="en-US" sz="2800" dirty="0">
              <a:latin typeface="Arial" charset="0"/>
              <a:ea typeface="ＭＳ Ｐゴシック" charset="0"/>
            </a:endParaRPr>
          </a:p>
          <a:p>
            <a:r>
              <a:rPr lang="en-US" sz="2800" dirty="0" smtClean="0">
                <a:latin typeface="Arial" charset="0"/>
                <a:ea typeface="ＭＳ Ｐゴシック" charset="0"/>
                <a:cs typeface="ＭＳ Ｐゴシック" charset="0"/>
              </a:rPr>
              <a:t>Before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Hadoop – Yahoo Search </a:t>
            </a:r>
            <a:r>
              <a:rPr lang="en-US" sz="2800" dirty="0" err="1">
                <a:latin typeface="Arial" charset="0"/>
                <a:ea typeface="ＭＳ Ｐゴシック" charset="0"/>
                <a:cs typeface="ＭＳ Ｐゴシック" charset="0"/>
              </a:rPr>
              <a:t>WebMap</a:t>
            </a: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Before Yahoo – NASA, Sun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PhD from UC Irvine</a:t>
            </a:r>
          </a:p>
        </p:txBody>
      </p:sp>
    </p:spTree>
    <p:extLst>
      <p:ext uri="{BB962C8B-B14F-4D97-AF65-F5344CB8AC3E}">
        <p14:creationId xmlns:p14="http://schemas.microsoft.com/office/powerpoint/2010/main" val="3085734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 after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tense incident involved one cluster where 1/3 of the machines dropped out of the cluster after a day.</a:t>
            </a:r>
          </a:p>
          <a:p>
            <a:r>
              <a:rPr lang="en-US" dirty="0" smtClean="0"/>
              <a:t>Had to diagnose what had gone wrong.</a:t>
            </a:r>
          </a:p>
          <a:p>
            <a:r>
              <a:rPr lang="en-US" dirty="0" smtClean="0"/>
              <a:t>The dropped machines had newer </a:t>
            </a:r>
            <a:r>
              <a:rPr lang="en-US" dirty="0" err="1" smtClean="0"/>
              <a:t>keytab</a:t>
            </a:r>
            <a:r>
              <a:rPr lang="en-US" dirty="0" smtClean="0"/>
              <a:t> files!</a:t>
            </a:r>
          </a:p>
          <a:p>
            <a:r>
              <a:rPr lang="en-US" dirty="0" smtClean="0"/>
              <a:t>An operator had regenerated the keys on 1/3 of the cluster after it was running. Servers failed when they tried to renew their tickets.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623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Hadoop Eco-system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Security percolates upward…</a:t>
            </a:r>
          </a:p>
          <a:p>
            <a:pPr lvl="1"/>
            <a:r>
              <a:rPr lang="en-US" sz="2800" dirty="0" smtClean="0"/>
              <a:t>You can only be as secure as the lower levels</a:t>
            </a:r>
          </a:p>
          <a:p>
            <a:pPr lvl="1"/>
            <a:r>
              <a:rPr lang="en-US" sz="2800" dirty="0" smtClean="0"/>
              <a:t>Pig finished integrating with security</a:t>
            </a:r>
          </a:p>
          <a:p>
            <a:pPr lvl="1"/>
            <a:r>
              <a:rPr lang="en-US" sz="2800" dirty="0" smtClean="0"/>
              <a:t>Oozie supports security</a:t>
            </a:r>
          </a:p>
          <a:p>
            <a:pPr lvl="1"/>
            <a:r>
              <a:rPr lang="en-US" sz="2800" dirty="0" smtClean="0"/>
              <a:t>HBase is being updated for security</a:t>
            </a:r>
          </a:p>
          <a:p>
            <a:pPr lvl="2"/>
            <a:r>
              <a:rPr lang="en-US" sz="2400" dirty="0" smtClean="0"/>
              <a:t>All backing data files are owned by HBase user.</a:t>
            </a:r>
          </a:p>
          <a:p>
            <a:pPr lvl="2"/>
            <a:r>
              <a:rPr lang="en-US" sz="2400" dirty="0" smtClean="0"/>
              <a:t>Doesn’t support reading/writing files directly by application</a:t>
            </a:r>
            <a:endParaRPr lang="en-US" sz="2400" dirty="0"/>
          </a:p>
          <a:p>
            <a:pPr lvl="1"/>
            <a:r>
              <a:rPr lang="en-US" sz="2800" dirty="0" smtClean="0"/>
              <a:t>Hive is also being updated</a:t>
            </a:r>
          </a:p>
          <a:p>
            <a:pPr lvl="2"/>
            <a:r>
              <a:rPr lang="en-US" sz="2400" dirty="0" smtClean="0"/>
              <a:t>Doesn’t support column level permissions</a:t>
            </a:r>
          </a:p>
          <a:p>
            <a:pPr lvl="2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Hortonworks Inc.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3BDBACA-B5F5-394C-AF1A-AF4F872C331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7172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Questions?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295400"/>
            <a:ext cx="8061325" cy="47244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Questions should be sent to:</a:t>
            </a:r>
          </a:p>
          <a:p>
            <a:pPr lvl="1"/>
            <a:r>
              <a:rPr lang="en-US" sz="2000" dirty="0" smtClean="0">
                <a:latin typeface="Arial" charset="0"/>
                <a:ea typeface="ＭＳ Ｐゴシック" charset="0"/>
              </a:rPr>
              <a:t> common</a:t>
            </a:r>
            <a:r>
              <a:rPr lang="en-US" sz="2000" dirty="0">
                <a:latin typeface="Arial" charset="0"/>
                <a:ea typeface="ＭＳ Ｐゴシック" charset="0"/>
              </a:rPr>
              <a:t>/</a:t>
            </a:r>
            <a:r>
              <a:rPr lang="en-US" sz="2000" dirty="0" err="1">
                <a:latin typeface="Arial" charset="0"/>
                <a:ea typeface="ＭＳ Ｐゴシック" charset="0"/>
              </a:rPr>
              <a:t>hdfs</a:t>
            </a:r>
            <a:r>
              <a:rPr lang="en-US" sz="2000" dirty="0">
                <a:latin typeface="Arial" charset="0"/>
                <a:ea typeface="ＭＳ Ｐゴシック" charset="0"/>
              </a:rPr>
              <a:t>/</a:t>
            </a:r>
            <a:r>
              <a:rPr lang="en-US" sz="2000" dirty="0" err="1">
                <a:latin typeface="Arial" charset="0"/>
                <a:ea typeface="ＭＳ Ｐゴシック" charset="0"/>
              </a:rPr>
              <a:t>mapreduce-user@hadoop.apache.org</a:t>
            </a:r>
            <a:endParaRPr lang="en-US" sz="2000" dirty="0">
              <a:latin typeface="Arial" charset="0"/>
              <a:ea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Security holes should be sent to:</a:t>
            </a:r>
          </a:p>
          <a:p>
            <a:pPr lvl="1"/>
            <a:r>
              <a:rPr lang="en-US" sz="2000" dirty="0" smtClean="0">
                <a:latin typeface="Arial" charset="0"/>
                <a:ea typeface="ＭＳ Ｐゴシック" charset="0"/>
              </a:rPr>
              <a:t> </a:t>
            </a:r>
            <a:r>
              <a:rPr lang="en-US" sz="2000" dirty="0" err="1" smtClean="0">
                <a:latin typeface="Arial" charset="0"/>
                <a:ea typeface="ＭＳ Ｐゴシック" charset="0"/>
              </a:rPr>
              <a:t>security@hadoop.apache.org</a:t>
            </a:r>
            <a:endParaRPr lang="en-US" sz="2000" dirty="0">
              <a:latin typeface="Arial" charset="0"/>
              <a:ea typeface="ＭＳ Ｐゴシック" charset="0"/>
            </a:endParaRPr>
          </a:p>
          <a:p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Thanks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04341064"/>
      </p:ext>
    </p:extLst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is Hadoop?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3058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 framework for storing and processing big data on lots of commodity machines.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Up to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4,500 </a:t>
            </a:r>
            <a:r>
              <a:rPr lang="en-US" sz="2000" dirty="0">
                <a:latin typeface="Arial" charset="0"/>
                <a:ea typeface="ＭＳ Ｐゴシック" charset="0"/>
              </a:rPr>
              <a:t>machines in a cluster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Up to 20 PB in a cluster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Open Source Apache project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High reliability done in software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Automated failover for data and computation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Implemented in Java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Primary data analysis platform at Yahoo!</a:t>
            </a:r>
          </a:p>
          <a:p>
            <a:pPr lvl="1"/>
            <a:r>
              <a:rPr lang="en-US" sz="2000" dirty="0">
                <a:latin typeface="Arial" charset="0"/>
                <a:ea typeface="ＭＳ Ｐゴシック" charset="0"/>
              </a:rPr>
              <a:t>40,000+ machines running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Hadoop</a:t>
            </a:r>
          </a:p>
          <a:p>
            <a:pPr lvl="1"/>
            <a:r>
              <a:rPr lang="en-US" sz="2000" dirty="0" smtClean="0">
                <a:latin typeface="Arial" charset="0"/>
                <a:ea typeface="ＭＳ Ｐゴシック" charset="0"/>
              </a:rPr>
              <a:t>More than 1,000,000 jobs every month</a:t>
            </a:r>
            <a:endParaRPr lang="en-US" sz="2000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75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0" y="1181100"/>
            <a:ext cx="9144000" cy="5676900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>
            <a:outerShdw blurRad="63500" algn="tl" rotWithShape="0">
              <a:srgbClr val="000000">
                <a:alpha val="62999"/>
              </a:srgbClr>
            </a:outerShdw>
          </a:effectLst>
        </p:spPr>
        <p:txBody>
          <a:bodyPr/>
          <a:lstStyle/>
          <a:p>
            <a:pPr marL="0" lvl="1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Calibri" charset="0"/>
              <a:buNone/>
            </a:pPr>
            <a:endParaRPr lang="en-US" sz="3200" b="1">
              <a:solidFill>
                <a:srgbClr val="4060A9"/>
              </a:solidFill>
              <a:latin typeface="Calibri" charset="0"/>
            </a:endParaRPr>
          </a:p>
          <a:p>
            <a:pPr marL="0" lvl="1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sz="3200" b="1">
              <a:solidFill>
                <a:srgbClr val="4060A9"/>
              </a:solidFill>
              <a:latin typeface="Calibri" charset="0"/>
            </a:endParaRPr>
          </a:p>
          <a:p>
            <a:pPr marL="0" lvl="1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sz="3200" b="1">
              <a:solidFill>
                <a:srgbClr val="4060A9"/>
              </a:solidFill>
              <a:latin typeface="Calibri" charset="0"/>
            </a:endParaRPr>
          </a:p>
          <a:p>
            <a:pPr marL="0" lvl="1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sz="3200" b="1">
              <a:solidFill>
                <a:srgbClr val="4060A9"/>
              </a:solidFill>
              <a:latin typeface="Calibri" charset="0"/>
            </a:endParaRPr>
          </a:p>
          <a:p>
            <a:pPr marL="0" lvl="1" eaLnBrk="0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>
                <a:solidFill>
                  <a:srgbClr val="FFFFFF"/>
                </a:solidFill>
                <a:latin typeface="Calibri" charset="0"/>
              </a:rPr>
              <a:t> twice the engagement</a:t>
            </a:r>
          </a:p>
        </p:txBody>
      </p:sp>
      <p:cxnSp>
        <p:nvCxnSpPr>
          <p:cNvPr id="33" name="Straight Connector 32"/>
          <p:cNvCxnSpPr/>
          <p:nvPr/>
        </p:nvCxnSpPr>
        <p:spPr>
          <a:xfrm rot="10800000" flipV="1">
            <a:off x="6629400" y="0"/>
            <a:ext cx="2514600" cy="1244600"/>
          </a:xfrm>
          <a:prstGeom prst="line">
            <a:avLst/>
          </a:prstGeom>
          <a:ln w="63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6" name="Slide Number Placeholder 3"/>
          <p:cNvSpPr>
            <a:spLocks noGrp="1"/>
          </p:cNvSpPr>
          <p:nvPr>
            <p:ph type="sldNum" sz="quarter" idx="19"/>
          </p:nvPr>
        </p:nvSpPr>
        <p:spPr>
          <a:xfrm>
            <a:off x="8648700" y="6492875"/>
            <a:ext cx="4953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EFBFE46-C4D9-5D4C-BF40-E465249A5CA6}" type="slidenum">
              <a:rPr lang="en-US" sz="1000" i="0">
                <a:solidFill>
                  <a:srgbClr val="7F7F7F"/>
                </a:solidFill>
                <a:latin typeface="Calibri" charset="0"/>
                <a:cs typeface="Arial" charset="0"/>
              </a:rPr>
              <a:pPr/>
              <a:t>5</a:t>
            </a:fld>
            <a:endParaRPr lang="en-US" sz="1000" i="0">
              <a:solidFill>
                <a:srgbClr val="7F7F7F"/>
              </a:solidFill>
              <a:latin typeface="Calibri" charset="0"/>
              <a:cs typeface="Arial" charset="0"/>
            </a:endParaRPr>
          </a:p>
        </p:txBody>
      </p:sp>
      <p:sp>
        <p:nvSpPr>
          <p:cNvPr id="23557" name="Content Placeholder 5"/>
          <p:cNvSpPr txBox="1">
            <a:spLocks/>
          </p:cNvSpPr>
          <p:nvPr/>
        </p:nvSpPr>
        <p:spPr bwMode="auto">
          <a:xfrm>
            <a:off x="304800" y="2286000"/>
            <a:ext cx="4387850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4161750" indent="-24161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Calibri" charset="0"/>
              <a:buNone/>
            </a:pPr>
            <a:r>
              <a:rPr lang="en-US" sz="2800" b="1">
                <a:solidFill>
                  <a:srgbClr val="4060A9"/>
                </a:solidFill>
                <a:latin typeface="Calibri" charset="0"/>
              </a:rPr>
              <a:t>Personalized</a:t>
            </a:r>
            <a:r>
              <a:rPr lang="en-US" sz="2800" b="1">
                <a:solidFill>
                  <a:srgbClr val="8B2090"/>
                </a:solidFill>
                <a:latin typeface="Calibri" charset="0"/>
              </a:rPr>
              <a:t> </a:t>
            </a:r>
          </a:p>
          <a:p>
            <a:pPr marL="0"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Calibri" charset="0"/>
              <a:buNone/>
            </a:pPr>
            <a:r>
              <a:rPr lang="en-US" sz="2800" b="1">
                <a:solidFill>
                  <a:srgbClr val="000000"/>
                </a:solidFill>
                <a:latin typeface="Calibri" charset="0"/>
              </a:rPr>
              <a:t>for each </a:t>
            </a:r>
            <a:r>
              <a:rPr lang="en-US" sz="2800" b="1">
                <a:latin typeface="Calibri" charset="0"/>
              </a:rPr>
              <a:t>visitor</a:t>
            </a:r>
          </a:p>
          <a:p>
            <a:pPr marL="0"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b="1">
              <a:solidFill>
                <a:srgbClr val="4060A9"/>
              </a:solidFill>
              <a:latin typeface="Calibri" charset="0"/>
            </a:endParaRPr>
          </a:p>
          <a:p>
            <a:pPr marL="0"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4060A9"/>
                </a:solidFill>
                <a:latin typeface="Calibri" charset="0"/>
              </a:rPr>
              <a:t>Result: </a:t>
            </a:r>
          </a:p>
          <a:p>
            <a:pPr marL="0"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Calibri" charset="0"/>
              </a:rPr>
              <a:t>twice the engagement</a:t>
            </a:r>
          </a:p>
          <a:p>
            <a:pPr marL="0" lvl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Calibri" charset="0"/>
              <a:buNone/>
            </a:pPr>
            <a:endParaRPr lang="en-US" sz="3200" b="1">
              <a:latin typeface="Calibri" charset="0"/>
            </a:endParaRPr>
          </a:p>
        </p:txBody>
      </p:sp>
      <p:grpSp>
        <p:nvGrpSpPr>
          <p:cNvPr id="23558" name="Group 43"/>
          <p:cNvGrpSpPr>
            <a:grpSpLocks/>
          </p:cNvGrpSpPr>
          <p:nvPr/>
        </p:nvGrpSpPr>
        <p:grpSpPr bwMode="auto">
          <a:xfrm>
            <a:off x="3830638" y="1736725"/>
            <a:ext cx="4872037" cy="4675188"/>
            <a:chOff x="593229" y="2193091"/>
            <a:chExt cx="4550271" cy="4367520"/>
          </a:xfrm>
        </p:grpSpPr>
        <p:pic>
          <p:nvPicPr>
            <p:cNvPr id="35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750391" y="2193091"/>
              <a:ext cx="4228535" cy="3501431"/>
            </a:xfrm>
            <a:prstGeom prst="rect">
              <a:avLst/>
            </a:prstGeom>
            <a:noFill/>
            <a:ln w="9525">
              <a:solidFill>
                <a:srgbClr val="BFBFBF"/>
              </a:solidFill>
              <a:miter lim="800000"/>
              <a:headEnd/>
              <a:tailEnd/>
            </a:ln>
            <a:effectLst>
              <a:outerShdw blurRad="63500" algn="tl" rotWithShape="0">
                <a:srgbClr val="000000">
                  <a:alpha val="42999"/>
                </a:srgbClr>
              </a:outerShdw>
            </a:effectLst>
          </p:spPr>
        </p:pic>
        <p:sp>
          <p:nvSpPr>
            <p:cNvPr id="37" name="Rectangle 6"/>
            <p:cNvSpPr>
              <a:spLocks noChangeArrowheads="1"/>
            </p:cNvSpPr>
            <p:nvPr/>
          </p:nvSpPr>
          <p:spPr bwMode="gray">
            <a:xfrm>
              <a:off x="2247873" y="6037101"/>
              <a:ext cx="1451520" cy="52351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>
              <a:outerShdw blurRad="63500" sy="23000" kx="-1199993" algn="bl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rgbClr val="660066"/>
                  </a:solidFill>
                  <a:latin typeface="Arial Bold"/>
                  <a:ea typeface="+mn-ea"/>
                  <a:cs typeface="Arial Bold"/>
                </a:rPr>
                <a:t>+160% clicks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rgbClr val="7F7F7F"/>
                  </a:solidFill>
                  <a:latin typeface="Arial Bold"/>
                  <a:ea typeface="+mn-ea"/>
                  <a:cs typeface="Arial Bold"/>
                </a:rPr>
                <a:t>vs. one size fits all</a:t>
              </a:r>
            </a:p>
          </p:txBody>
        </p:sp>
        <p:sp>
          <p:nvSpPr>
            <p:cNvPr id="38" name="Rectangle 8"/>
            <p:cNvSpPr>
              <a:spLocks noChangeArrowheads="1"/>
            </p:cNvSpPr>
            <p:nvPr/>
          </p:nvSpPr>
          <p:spPr bwMode="gray">
            <a:xfrm>
              <a:off x="615468" y="6022271"/>
              <a:ext cx="1435211" cy="52351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>
              <a:outerShdw blurRad="63500" sy="23000" kx="-1199993" algn="bl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rgbClr val="660066"/>
                  </a:solidFill>
                  <a:latin typeface="Arial Bold"/>
                  <a:ea typeface="+mn-ea"/>
                  <a:cs typeface="Arial Bold"/>
                </a:rPr>
                <a:t>+79%  clicks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 Bold"/>
                  <a:ea typeface="+mn-ea"/>
                  <a:cs typeface="Arial Bold"/>
                </a:rPr>
                <a:t>vs. randomly selected</a:t>
              </a:r>
            </a:p>
          </p:txBody>
        </p:sp>
        <p:sp>
          <p:nvSpPr>
            <p:cNvPr id="42" name="Rectangle 6"/>
            <p:cNvSpPr>
              <a:spLocks noChangeArrowheads="1"/>
            </p:cNvSpPr>
            <p:nvPr/>
          </p:nvSpPr>
          <p:spPr bwMode="gray">
            <a:xfrm>
              <a:off x="3844693" y="6011890"/>
              <a:ext cx="1289911" cy="523509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>
              <a:outerShdw blurRad="63500" sy="23000" kx="-1199993" algn="bl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rgbClr val="660066"/>
                  </a:solidFill>
                  <a:latin typeface="Arial Bold"/>
                  <a:ea typeface="+mn-ea"/>
                  <a:cs typeface="Arial Bold"/>
                </a:rPr>
                <a:t>+43% clicks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solidFill>
                    <a:srgbClr val="7F7F7F"/>
                  </a:solidFill>
                  <a:latin typeface="Arial Bold"/>
                  <a:ea typeface="+mn-ea"/>
                  <a:cs typeface="Arial Bold"/>
                </a:rPr>
                <a:t>vs. editor selected</a:t>
              </a:r>
            </a:p>
          </p:txBody>
        </p:sp>
        <p:pic>
          <p:nvPicPr>
            <p:cNvPr id="43" name="Picture 4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>
              <a:off x="1049887" y="2246480"/>
              <a:ext cx="120095" cy="121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63500" dist="17961" dir="2700000" algn="ctr" rotWithShape="0">
                <a:srgbClr val="2F4D71">
                  <a:alpha val="74998"/>
                </a:srgbClr>
              </a:outerShdw>
            </a:effectLst>
          </p:spPr>
        </p:pic>
        <p:sp>
          <p:nvSpPr>
            <p:cNvPr id="44" name="Rectangle 43"/>
            <p:cNvSpPr/>
            <p:nvPr/>
          </p:nvSpPr>
          <p:spPr>
            <a:xfrm>
              <a:off x="748907" y="4967838"/>
              <a:ext cx="859941" cy="548721"/>
            </a:xfrm>
            <a:prstGeom prst="rect">
              <a:avLst/>
            </a:prstGeom>
            <a:noFill/>
            <a:ln w="25400">
              <a:solidFill>
                <a:srgbClr val="66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>
              <a:norm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 err="1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608848" y="2721049"/>
              <a:ext cx="1749534" cy="1488961"/>
            </a:xfrm>
            <a:prstGeom prst="rect">
              <a:avLst/>
            </a:prstGeom>
            <a:noFill/>
            <a:ln w="25400">
              <a:solidFill>
                <a:srgbClr val="66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>
              <a:norm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 err="1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402862" y="2721049"/>
              <a:ext cx="1592373" cy="757828"/>
            </a:xfrm>
            <a:prstGeom prst="rect">
              <a:avLst/>
            </a:prstGeom>
            <a:noFill/>
            <a:ln w="25400">
              <a:solidFill>
                <a:srgbClr val="66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>
              <a:norm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 err="1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rot="5400000">
              <a:off x="3198701" y="4657143"/>
              <a:ext cx="2355050" cy="1483"/>
            </a:xfrm>
            <a:prstGeom prst="straightConnector1">
              <a:avLst/>
            </a:prstGeom>
            <a:ln w="38100">
              <a:solidFill>
                <a:srgbClr val="66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5400000">
              <a:off x="1934087" y="5021969"/>
              <a:ext cx="1622433" cy="1483"/>
            </a:xfrm>
            <a:prstGeom prst="straightConnector1">
              <a:avLst/>
            </a:prstGeom>
            <a:ln w="38100">
              <a:solidFill>
                <a:srgbClr val="66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rot="5400000">
              <a:off x="1053558" y="5662638"/>
              <a:ext cx="275843" cy="1483"/>
            </a:xfrm>
            <a:prstGeom prst="straightConnector1">
              <a:avLst/>
            </a:prstGeom>
            <a:ln w="38100">
              <a:solidFill>
                <a:srgbClr val="66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71" name="TextBox 33"/>
            <p:cNvSpPr txBox="1">
              <a:spLocks noChangeArrowheads="1"/>
            </p:cNvSpPr>
            <p:nvPr/>
          </p:nvSpPr>
          <p:spPr bwMode="auto">
            <a:xfrm>
              <a:off x="593229" y="5791592"/>
              <a:ext cx="1446477" cy="230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 b="1">
                  <a:latin typeface="Calibri" charset="0"/>
                </a:rPr>
                <a:t>Recommended links</a:t>
              </a:r>
              <a:endParaRPr lang="en-US" sz="1800" b="1">
                <a:latin typeface="Calibri" charset="0"/>
              </a:endParaRPr>
            </a:p>
          </p:txBody>
        </p:sp>
        <p:sp>
          <p:nvSpPr>
            <p:cNvPr id="23572" name="TextBox 34"/>
            <p:cNvSpPr txBox="1">
              <a:spLocks noChangeArrowheads="1"/>
            </p:cNvSpPr>
            <p:nvPr/>
          </p:nvSpPr>
          <p:spPr bwMode="auto">
            <a:xfrm>
              <a:off x="2265639" y="5786342"/>
              <a:ext cx="1446477" cy="230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 b="1">
                  <a:latin typeface="Calibri" charset="0"/>
                </a:rPr>
                <a:t>News Interests</a:t>
              </a:r>
              <a:endParaRPr lang="en-US" sz="1800" b="1">
                <a:latin typeface="Calibri" charset="0"/>
              </a:endParaRPr>
            </a:p>
          </p:txBody>
        </p:sp>
        <p:sp>
          <p:nvSpPr>
            <p:cNvPr id="23573" name="TextBox 36"/>
            <p:cNvSpPr txBox="1">
              <a:spLocks noChangeArrowheads="1"/>
            </p:cNvSpPr>
            <p:nvPr/>
          </p:nvSpPr>
          <p:spPr bwMode="auto">
            <a:xfrm>
              <a:off x="3784779" y="5786342"/>
              <a:ext cx="1358721" cy="235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/>
            <a:lstStyle>
              <a:lvl1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 b="1">
                  <a:latin typeface="Calibri" charset="0"/>
                </a:rPr>
                <a:t>Top Searches</a:t>
              </a:r>
              <a:endParaRPr lang="en-US" sz="1800" b="1">
                <a:latin typeface="Calibri" charset="0"/>
              </a:endParaRPr>
            </a:p>
          </p:txBody>
        </p:sp>
      </p:grpSp>
      <p:sp>
        <p:nvSpPr>
          <p:cNvPr id="23559" name="Title 1"/>
          <p:cNvSpPr>
            <a:spLocks noGrp="1"/>
          </p:cNvSpPr>
          <p:nvPr>
            <p:ph type="title"/>
          </p:nvPr>
        </p:nvSpPr>
        <p:spPr>
          <a:xfrm>
            <a:off x="1752600" y="84138"/>
            <a:ext cx="7086600" cy="11430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Case Study: Yahoo Front Page</a:t>
            </a:r>
          </a:p>
        </p:txBody>
      </p:sp>
    </p:spTree>
    <p:extLst>
      <p:ext uri="{BB962C8B-B14F-4D97-AF65-F5344CB8AC3E}">
        <p14:creationId xmlns:p14="http://schemas.microsoft.com/office/powerpoint/2010/main" val="191821386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Problem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061325" cy="47244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Yahoo! has more yahoos than clusters.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latin typeface="Arial" charset="0"/>
                <a:ea typeface="ＭＳ Ｐゴシック" charset="0"/>
              </a:rPr>
              <a:t>Hundreds of yahoos using Hadoop each month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latin typeface="Arial" charset="0"/>
                <a:ea typeface="ＭＳ Ｐゴシック" charset="0"/>
              </a:rPr>
              <a:t>40,000 computers in ~20 Hadoop clusters.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latin typeface="Arial" charset="0"/>
                <a:ea typeface="ＭＳ Ｐゴシック" charset="0"/>
              </a:rPr>
              <a:t>Sharing requires isolation or trust.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Different users need different data.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latin typeface="Arial" charset="0"/>
                <a:ea typeface="ＭＳ Ｐゴシック" charset="0"/>
              </a:rPr>
              <a:t>Not all yahoos should have access to sensitive data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financial data and PII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In Hadoop 0.20, easy to impersonate.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Segregate different data on separate clusters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200525" y="6537325"/>
            <a:ext cx="7524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D68FCF5-2DF6-F249-AFEE-3D1649844216}" type="slidenum">
              <a:rPr lang="en-US" sz="1000">
                <a:solidFill>
                  <a:schemeClr val="bg1"/>
                </a:solidFill>
              </a:rPr>
              <a:pPr eaLnBrk="1" hangingPunct="1"/>
              <a:t>6</a:t>
            </a:fld>
            <a:endParaRPr lang="en-US" sz="1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061325" cy="47244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Prevent unauthorized HDFS access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latin typeface="Arial" charset="0"/>
                <a:ea typeface="ＭＳ Ｐゴシック" charset="0"/>
              </a:rPr>
              <a:t>All HDFS clients </a:t>
            </a:r>
            <a:r>
              <a:rPr lang="en-US" b="1" dirty="0">
                <a:latin typeface="Arial" charset="0"/>
                <a:ea typeface="ＭＳ Ｐゴシック" charset="0"/>
              </a:rPr>
              <a:t>must </a:t>
            </a:r>
            <a:r>
              <a:rPr lang="en-US" dirty="0">
                <a:latin typeface="Arial" charset="0"/>
                <a:ea typeface="ＭＳ Ｐゴシック" charset="0"/>
              </a:rPr>
              <a:t>be authenticated.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latin typeface="Arial" charset="0"/>
                <a:ea typeface="ＭＳ Ｐゴシック" charset="0"/>
              </a:rPr>
              <a:t>Including tasks running as part of MapReduce jobs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latin typeface="Arial" charset="0"/>
                <a:ea typeface="ＭＳ Ｐゴシック" charset="0"/>
              </a:rPr>
              <a:t>And jobs submitted through Oozie.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Users must also authenticate servers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latin typeface="Arial" charset="0"/>
                <a:ea typeface="ＭＳ Ｐゴシック" charset="0"/>
              </a:rPr>
              <a:t>Otherwise fraudulent servers could steal credentials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Integrate Hadoop with Kerberos</a:t>
            </a:r>
          </a:p>
          <a:p>
            <a:pPr lvl="1">
              <a:buFont typeface="Arial" charset="0"/>
              <a:buChar char="•"/>
            </a:pPr>
            <a:r>
              <a:rPr lang="en-US" dirty="0">
                <a:latin typeface="Arial" charset="0"/>
                <a:ea typeface="ＭＳ Ｐゴシック" charset="0"/>
              </a:rPr>
              <a:t>Provides well tested open source distributed authentication system.</a:t>
            </a:r>
          </a:p>
          <a:p>
            <a:pPr lvl="1">
              <a:buFont typeface="Arial" charset="0"/>
              <a:buChar char="•"/>
            </a:pPr>
            <a:endParaRPr lang="en-US" sz="4400" dirty="0">
              <a:latin typeface="Arial" charset="0"/>
              <a:ea typeface="ＭＳ Ｐゴシック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200525" y="6537325"/>
            <a:ext cx="7524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229CD18-AF5E-2F47-A356-B89075B44145}" type="slidenum">
              <a:rPr lang="en-US" sz="1000">
                <a:solidFill>
                  <a:schemeClr val="bg1"/>
                </a:solidFill>
              </a:rPr>
              <a:pPr eaLnBrk="1" hangingPunct="1"/>
              <a:t>7</a:t>
            </a:fld>
            <a:endParaRPr lang="en-US" sz="1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795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Requirements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061325" cy="47244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Security must be optional.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Not all clusters are shared between users.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Hadoop commands must not prompt for passwords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Must have single sign on.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Otherwise </a:t>
            </a:r>
            <a:r>
              <a:rPr lang="en-US" sz="2400" dirty="0" err="1">
                <a:latin typeface="Arial" charset="0"/>
                <a:ea typeface="ＭＳ Ｐゴシック" charset="0"/>
              </a:rPr>
              <a:t>trojan</a:t>
            </a:r>
            <a:r>
              <a:rPr lang="en-US" sz="2400" dirty="0">
                <a:latin typeface="Arial" charset="0"/>
                <a:ea typeface="ＭＳ Ｐゴシック" charset="0"/>
              </a:rPr>
              <a:t> horse versions are easy to write.</a:t>
            </a:r>
          </a:p>
          <a:p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Must support backwards compatibility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HFTP must be secure, but allow reading from insecure clusters</a:t>
            </a:r>
          </a:p>
        </p:txBody>
      </p:sp>
    </p:spTree>
    <p:extLst>
      <p:ext uri="{BB962C8B-B14F-4D97-AF65-F5344CB8AC3E}">
        <p14:creationId xmlns:p14="http://schemas.microsoft.com/office/powerpoint/2010/main" val="85071975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Primary Communication Paths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200525" y="6537325"/>
            <a:ext cx="75247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9271E3F-CF9F-7E46-9358-82291D4DF68C}" type="slidenum">
              <a:rPr lang="en-US" sz="1000">
                <a:solidFill>
                  <a:schemeClr val="bg1"/>
                </a:solidFill>
              </a:rPr>
              <a:pPr eaLnBrk="1" hangingPunct="1"/>
              <a:t>9</a:t>
            </a:fld>
            <a:endParaRPr lang="en-US" sz="1000">
              <a:solidFill>
                <a:schemeClr val="bg1"/>
              </a:solidFill>
            </a:endParaRPr>
          </a:p>
        </p:txBody>
      </p:sp>
      <p:pic>
        <p:nvPicPr>
          <p:cNvPr id="10244" name="Content Placeholder 3" descr="auth-flow.pdf"/>
          <p:cNvPicPr>
            <a:picLocks noGrp="1"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391" b="-3391"/>
          <a:stretch>
            <a:fillRect/>
          </a:stretch>
        </p:blipFill>
        <p:spPr bwMode="auto">
          <a:xfrm>
            <a:off x="303214" y="1371600"/>
            <a:ext cx="8623684" cy="5054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5739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Definitions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>
          <a:xfrm>
            <a:off x="549275" y="1600200"/>
            <a:ext cx="8228218" cy="47244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Authentication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– Determining the user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Hadoop 0.20 completely trusted the user</a:t>
            </a:r>
          </a:p>
          <a:p>
            <a:pPr lvl="2"/>
            <a:r>
              <a:rPr lang="en-US" sz="2000" dirty="0">
                <a:latin typeface="Arial" charset="0"/>
                <a:ea typeface="ＭＳ Ｐゴシック" charset="0"/>
              </a:rPr>
              <a:t>User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passes their </a:t>
            </a:r>
            <a:r>
              <a:rPr lang="en-US" sz="2000" dirty="0">
                <a:latin typeface="Arial" charset="0"/>
                <a:ea typeface="ＭＳ Ｐゴシック" charset="0"/>
              </a:rPr>
              <a:t>username and groups over wire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We need it on both RPC and Web UI.</a:t>
            </a:r>
          </a:p>
          <a:p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Authorization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– What can that user do?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HDFS had owners, groups and permissions since 0.16.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Map/Reduce had nothing in 0.20</a:t>
            </a:r>
            <a:r>
              <a:rPr lang="en-US" sz="2400" dirty="0" smtClean="0">
                <a:latin typeface="Arial" charset="0"/>
                <a:ea typeface="ＭＳ Ｐゴシック" charset="0"/>
              </a:rPr>
              <a:t>.</a:t>
            </a:r>
          </a:p>
          <a:p>
            <a:r>
              <a:rPr lang="en-US" sz="2800" b="1" dirty="0" smtClean="0">
                <a:latin typeface="Arial" charset="0"/>
                <a:ea typeface="ＭＳ Ｐゴシック" charset="0"/>
              </a:rPr>
              <a:t>Auditing</a:t>
            </a:r>
            <a:r>
              <a:rPr lang="en-US" sz="2800" dirty="0" smtClean="0">
                <a:latin typeface="Arial" charset="0"/>
                <a:ea typeface="ＭＳ Ｐゴシック" charset="0"/>
              </a:rPr>
              <a:t> – Who did what?</a:t>
            </a:r>
          </a:p>
          <a:p>
            <a:pPr lvl="1"/>
            <a:r>
              <a:rPr lang="en-US" sz="2400" dirty="0" smtClean="0">
                <a:latin typeface="Arial" charset="0"/>
                <a:ea typeface="ＭＳ Ｐゴシック" charset="0"/>
              </a:rPr>
              <a:t>Available </a:t>
            </a:r>
            <a:r>
              <a:rPr lang="en-US" dirty="0" smtClean="0">
                <a:latin typeface="Arial" charset="0"/>
                <a:ea typeface="ＭＳ Ｐゴシック" charset="0"/>
              </a:rPr>
              <a:t>since 0.20</a:t>
            </a:r>
            <a:endParaRPr lang="en-US" sz="2400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221190"/>
      </p:ext>
    </p:extLst>
  </p:cSld>
  <p:clrMapOvr>
    <a:masterClrMapping/>
  </p:clrMapOvr>
  <p:transition xmlns:p14="http://schemas.microsoft.com/office/powerpoint/2010/main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rton_templat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horton_template.potx</Template>
  <TotalTime>227</TotalTime>
  <Words>1161</Words>
  <Application>Microsoft Macintosh PowerPoint</Application>
  <PresentationFormat>On-screen Show (4:3)</PresentationFormat>
  <Paragraphs>203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horton_template</vt:lpstr>
      <vt:lpstr>Developing and Deploying Apache Hadoop Security</vt:lpstr>
      <vt:lpstr>Who am I</vt:lpstr>
      <vt:lpstr>What is Hadoop?</vt:lpstr>
      <vt:lpstr>Case Study: Yahoo Front Page</vt:lpstr>
      <vt:lpstr>Problem</vt:lpstr>
      <vt:lpstr>Solution</vt:lpstr>
      <vt:lpstr>Requirements</vt:lpstr>
      <vt:lpstr>Primary Communication Paths</vt:lpstr>
      <vt:lpstr>Definitions</vt:lpstr>
      <vt:lpstr>Authentication</vt:lpstr>
      <vt:lpstr>Authorization</vt:lpstr>
      <vt:lpstr>Auditing</vt:lpstr>
      <vt:lpstr>Kerberos and Single Sign-on</vt:lpstr>
      <vt:lpstr>API Changes</vt:lpstr>
      <vt:lpstr>MapReduce task-level security</vt:lpstr>
      <vt:lpstr>Web UIs</vt:lpstr>
      <vt:lpstr>Proxy-Users</vt:lpstr>
      <vt:lpstr>Out of Scope</vt:lpstr>
      <vt:lpstr>Deployment</vt:lpstr>
      <vt:lpstr>Incident after Deployment</vt:lpstr>
      <vt:lpstr>Hadoop Eco-system</vt:lpstr>
      <vt:lpstr>Questions?</vt:lpstr>
    </vt:vector>
  </TitlesOfParts>
  <Manager/>
  <Company>Hortonworks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and Deploying Hadoop Security</dc:title>
  <dc:subject/>
  <dc:creator>Owen O'Malley</dc:creator>
  <cp:keywords/>
  <dc:description/>
  <cp:lastModifiedBy>Owen O'Malley</cp:lastModifiedBy>
  <cp:revision>79</cp:revision>
  <dcterms:created xsi:type="dcterms:W3CDTF">2011-06-28T18:56:27Z</dcterms:created>
  <dcterms:modified xsi:type="dcterms:W3CDTF">2011-07-25T08:01:43Z</dcterms:modified>
  <cp:category/>
</cp:coreProperties>
</file>